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9" r:id="rId4"/>
    <p:sldId id="261" r:id="rId5"/>
    <p:sldId id="256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96A808D-12CF-47FD-A6E4-AACA42C75444}">
          <p14:sldIdLst>
            <p14:sldId id="257"/>
            <p14:sldId id="260"/>
            <p14:sldId id="259"/>
            <p14:sldId id="261"/>
            <p14:sldId id="256"/>
          </p14:sldIdLst>
        </p14:section>
        <p14:section name="Reserve_slides" id="{63F3B114-AAC2-438E-BF91-298F1BC4F4A7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5A"/>
    <a:srgbClr val="666666"/>
    <a:srgbClr val="17B2B6"/>
    <a:srgbClr val="08E8DE"/>
    <a:srgbClr val="00FF99"/>
    <a:srgbClr val="FF0066"/>
    <a:srgbClr val="302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92" autoAdjust="0"/>
    <p:restoredTop sz="91088" autoAdjust="0"/>
  </p:normalViewPr>
  <p:slideViewPr>
    <p:cSldViewPr snapToGrid="0">
      <p:cViewPr>
        <p:scale>
          <a:sx n="75" d="100"/>
          <a:sy n="75" d="100"/>
        </p:scale>
        <p:origin x="1404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F10DB-63EE-42AC-84BE-CD9C38DDD727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18E5F-A7EC-4CF7-BC5A-382EB8A82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13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Write exposure</a:t>
            </a:r>
            <a:r>
              <a:rPr lang="en-US" baseline="0"/>
              <a:t> time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54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Show</a:t>
            </a:r>
            <a:r>
              <a:rPr lang="en-US" baseline="0"/>
              <a:t>  before after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18E5F-A7EC-4CF7-BC5A-382EB8A82D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6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8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4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15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6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132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52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4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5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0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2E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501FF-ABFD-4A20-9D6D-E502A59752B5}" type="datetimeFigureOut">
              <a:rPr lang="en-US" smtClean="0"/>
              <a:t>11/16/2016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466C-6D01-4B7B-82FE-0060F6C0E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6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11" Type="http://schemas.openxmlformats.org/officeDocument/2006/relationships/image" Target="../media/image11.png"/><Relationship Id="rId5" Type="http://schemas.openxmlformats.org/officeDocument/2006/relationships/image" Target="../media/image14.png"/><Relationship Id="rId10" Type="http://schemas.openxmlformats.org/officeDocument/2006/relationships/image" Target="../media/image10.png"/><Relationship Id="rId4" Type="http://schemas.microsoft.com/office/2007/relationships/hdphoto" Target="../media/hdphoto2.wdp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hdphoto" Target="../media/hdphoto5.wdp"/><Relationship Id="rId7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hidden="1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 hidden="1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 hidden="1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16200000">
            <a:off x="-490054" y="1963140"/>
            <a:ext cx="22478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Setup</a:t>
            </a:r>
            <a:endParaRPr lang="en-US" sz="2800" b="1" dirty="0">
              <a:solidFill>
                <a:srgbClr val="3A9A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 rot="16200000">
            <a:off x="-581694" y="4937522"/>
            <a:ext cx="24238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rgbClr val="3A9AFF"/>
                </a:solidFill>
                <a:latin typeface="Segoe UI Symbol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Camera’s view</a:t>
            </a:r>
            <a:endParaRPr lang="en-US" sz="2800" b="1" dirty="0">
              <a:solidFill>
                <a:srgbClr val="3A9AFF"/>
              </a:solidFill>
              <a:latin typeface="Segoe UI Symbol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68" name="Group 167"/>
          <p:cNvGrpSpPr/>
          <p:nvPr/>
        </p:nvGrpSpPr>
        <p:grpSpPr>
          <a:xfrm>
            <a:off x="1660398" y="3804369"/>
            <a:ext cx="9952202" cy="2813387"/>
            <a:chOff x="1660398" y="3804369"/>
            <a:chExt cx="9952202" cy="2813387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0398" y="3882033"/>
              <a:ext cx="5320982" cy="2735723"/>
            </a:xfrm>
            <a:prstGeom prst="rect">
              <a:avLst/>
            </a:prstGeom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/>
            <a:srcRect t="1954" b="5495"/>
            <a:stretch/>
          </p:blipFill>
          <p:spPr>
            <a:xfrm>
              <a:off x="7651880" y="3880577"/>
              <a:ext cx="2008722" cy="1236837"/>
            </a:xfrm>
            <a:prstGeom prst="rect">
              <a:avLst/>
            </a:prstGeom>
            <a:ln>
              <a:solidFill>
                <a:srgbClr val="17B2B6"/>
              </a:solidFill>
            </a:ln>
          </p:spPr>
        </p:pic>
        <p:grpSp>
          <p:nvGrpSpPr>
            <p:cNvPr id="75" name="Group 74"/>
            <p:cNvGrpSpPr/>
            <p:nvPr/>
          </p:nvGrpSpPr>
          <p:grpSpPr>
            <a:xfrm>
              <a:off x="4328578" y="4498996"/>
              <a:ext cx="3323303" cy="652034"/>
              <a:chOff x="4952684" y="4498996"/>
              <a:chExt cx="3323303" cy="652034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4952684" y="5006725"/>
                <a:ext cx="216492" cy="144305"/>
              </a:xfrm>
              <a:prstGeom prst="rect">
                <a:avLst/>
              </a:prstGeom>
              <a:noFill/>
              <a:ln>
                <a:solidFill>
                  <a:srgbClr val="17B2B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Connector: Elbow 27"/>
              <p:cNvCxnSpPr>
                <a:stCxn id="27" idx="0"/>
                <a:endCxn id="23" idx="1"/>
              </p:cNvCxnSpPr>
              <p:nvPr/>
            </p:nvCxnSpPr>
            <p:spPr>
              <a:xfrm rot="5400000" flipH="1" flipV="1">
                <a:off x="6414594" y="3145333"/>
                <a:ext cx="507729" cy="3215056"/>
              </a:xfrm>
              <a:prstGeom prst="bentConnector2">
                <a:avLst/>
              </a:prstGeom>
              <a:ln w="12700">
                <a:solidFill>
                  <a:srgbClr val="17B2B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4545070" y="5199132"/>
              <a:ext cx="3102325" cy="688812"/>
              <a:chOff x="5169176" y="5199132"/>
              <a:chExt cx="3102325" cy="688812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5169176" y="5199132"/>
                <a:ext cx="165915" cy="118872"/>
              </a:xfrm>
              <a:prstGeom prst="rect">
                <a:avLst/>
              </a:prstGeom>
              <a:noFill/>
              <a:ln>
                <a:solidFill>
                  <a:srgbClr val="FF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5253981" y="5884578"/>
                <a:ext cx="3017520" cy="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5248510" y="5333814"/>
                <a:ext cx="0" cy="554130"/>
              </a:xfrm>
              <a:prstGeom prst="line">
                <a:avLst/>
              </a:prstGeom>
              <a:ln w="12700">
                <a:solidFill>
                  <a:srgbClr val="FF0066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4"/>
            <a:srcRect r="31568" b="36401"/>
            <a:stretch/>
          </p:blipFill>
          <p:spPr>
            <a:xfrm>
              <a:off x="7651880" y="5224872"/>
              <a:ext cx="2009233" cy="1392884"/>
            </a:xfrm>
            <a:prstGeom prst="rect">
              <a:avLst/>
            </a:prstGeom>
            <a:ln>
              <a:solidFill>
                <a:srgbClr val="FF0066"/>
              </a:solidFill>
            </a:ln>
          </p:spPr>
        </p:pic>
        <p:grpSp>
          <p:nvGrpSpPr>
            <p:cNvPr id="162" name="Group 161"/>
            <p:cNvGrpSpPr/>
            <p:nvPr/>
          </p:nvGrpSpPr>
          <p:grpSpPr>
            <a:xfrm>
              <a:off x="9820056" y="3804369"/>
              <a:ext cx="1383712" cy="688774"/>
              <a:chOff x="9824819" y="3880577"/>
              <a:chExt cx="1383712" cy="688774"/>
            </a:xfrm>
          </p:grpSpPr>
          <p:sp>
            <p:nvSpPr>
              <p:cNvPr id="36" name="TextBox 35"/>
              <p:cNvSpPr txBox="1"/>
              <p:nvPr/>
            </p:nvSpPr>
            <p:spPr>
              <a:xfrm>
                <a:off x="9909683" y="4200019"/>
                <a:ext cx="121398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Ø</a:t>
                </a:r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r>
                  <a:rPr lang="en-US" i="1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mm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9824819" y="3880577"/>
                <a:ext cx="13837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Artificial iris</a:t>
                </a:r>
                <a:endPara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59" name="Group 158"/>
            <p:cNvGrpSpPr/>
            <p:nvPr/>
          </p:nvGrpSpPr>
          <p:grpSpPr>
            <a:xfrm>
              <a:off x="9812107" y="5149148"/>
              <a:ext cx="1800493" cy="1442390"/>
              <a:chOff x="9812107" y="5149148"/>
              <a:chExt cx="1800493" cy="1442390"/>
            </a:xfrm>
          </p:grpSpPr>
          <p:sp>
            <p:nvSpPr>
              <p:cNvPr id="85" name="TextBox 84"/>
              <p:cNvSpPr txBox="1"/>
              <p:nvPr/>
            </p:nvSpPr>
            <p:spPr>
              <a:xfrm>
                <a:off x="9812107" y="5149148"/>
                <a:ext cx="18004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Pattern </a:t>
                </a:r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(2 </a:t>
                </a:r>
                <a:r>
                  <a:rPr lang="en-US" i="1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lp/mm</a:t>
                </a:r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endParaRPr lang="en-US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58" name="Group 157"/>
              <p:cNvGrpSpPr/>
              <p:nvPr/>
            </p:nvGrpSpPr>
            <p:grpSpPr>
              <a:xfrm>
                <a:off x="10350017" y="5600694"/>
                <a:ext cx="724673" cy="990844"/>
                <a:chOff x="10331613" y="5695949"/>
                <a:chExt cx="724673" cy="990844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10331613" y="5695949"/>
                  <a:ext cx="724673" cy="921877"/>
                </a:xfrm>
                <a:prstGeom prst="rect">
                  <a:avLst/>
                </a:prstGeom>
                <a:solidFill>
                  <a:srgbClr val="666666"/>
                </a:solidFill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9" name="Group 108"/>
                <p:cNvGrpSpPr/>
                <p:nvPr/>
              </p:nvGrpSpPr>
              <p:grpSpPr>
                <a:xfrm>
                  <a:off x="10537037" y="5830725"/>
                  <a:ext cx="313824" cy="457200"/>
                  <a:chOff x="11185513" y="587990"/>
                  <a:chExt cx="313824" cy="548640"/>
                </a:xfrm>
              </p:grpSpPr>
              <p:cxnSp>
                <p:nvCxnSpPr>
                  <p:cNvPr id="87" name="Straight Connector 86"/>
                  <p:cNvCxnSpPr/>
                  <p:nvPr/>
                </p:nvCxnSpPr>
                <p:spPr>
                  <a:xfrm>
                    <a:off x="11185513" y="587990"/>
                    <a:ext cx="0" cy="548640"/>
                  </a:xfrm>
                  <a:prstGeom prst="line">
                    <a:avLst/>
                  </a:prstGeom>
                  <a:ln w="1016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/>
                  <p:cNvCxnSpPr/>
                  <p:nvPr/>
                </p:nvCxnSpPr>
                <p:spPr>
                  <a:xfrm>
                    <a:off x="11394027" y="587990"/>
                    <a:ext cx="0" cy="548640"/>
                  </a:xfrm>
                  <a:prstGeom prst="line">
                    <a:avLst/>
                  </a:prstGeom>
                  <a:ln w="101600">
                    <a:solidFill>
                      <a:schemeClr val="bg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/>
                  <p:cNvCxnSpPr/>
                  <p:nvPr/>
                </p:nvCxnSpPr>
                <p:spPr>
                  <a:xfrm>
                    <a:off x="11289500" y="587990"/>
                    <a:ext cx="0" cy="548640"/>
                  </a:xfrm>
                  <a:prstGeom prst="line">
                    <a:avLst/>
                  </a:prstGeom>
                  <a:ln w="1016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/>
                  <p:cNvCxnSpPr/>
                  <p:nvPr/>
                </p:nvCxnSpPr>
                <p:spPr>
                  <a:xfrm>
                    <a:off x="11499337" y="587990"/>
                    <a:ext cx="0" cy="548640"/>
                  </a:xfrm>
                  <a:prstGeom prst="line">
                    <a:avLst/>
                  </a:prstGeom>
                  <a:ln w="1016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05" name="Group 104"/>
                <p:cNvGrpSpPr/>
                <p:nvPr/>
              </p:nvGrpSpPr>
              <p:grpSpPr>
                <a:xfrm>
                  <a:off x="10484436" y="6314106"/>
                  <a:ext cx="429768" cy="184657"/>
                  <a:chOff x="11181899" y="1206196"/>
                  <a:chExt cx="429768" cy="184657"/>
                </a:xfrm>
              </p:grpSpPr>
              <p:cxnSp>
                <p:nvCxnSpPr>
                  <p:cNvPr id="95" name="Straight Connector 94"/>
                  <p:cNvCxnSpPr>
                    <a:cxnSpLocks/>
                  </p:cNvCxnSpPr>
                  <p:nvPr/>
                </p:nvCxnSpPr>
                <p:spPr>
                  <a:xfrm>
                    <a:off x="11609541" y="1215816"/>
                    <a:ext cx="0" cy="175037"/>
                  </a:xfrm>
                  <a:prstGeom prst="line">
                    <a:avLst/>
                  </a:prstGeom>
                  <a:ln w="9525">
                    <a:solidFill>
                      <a:srgbClr val="FF335A"/>
                    </a:solidFill>
                    <a:prstDash val="solid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Arrow Connector 95"/>
                  <p:cNvCxnSpPr/>
                  <p:nvPr/>
                </p:nvCxnSpPr>
                <p:spPr>
                  <a:xfrm flipH="1">
                    <a:off x="11181899" y="1294145"/>
                    <a:ext cx="429768" cy="0"/>
                  </a:xfrm>
                  <a:prstGeom prst="straightConnector1">
                    <a:avLst/>
                  </a:prstGeom>
                  <a:ln w="9525">
                    <a:solidFill>
                      <a:srgbClr val="FF335A"/>
                    </a:solidFill>
                    <a:headEnd type="arrow" w="sm" len="sm"/>
                    <a:tailEnd type="arrow" w="sm" len="sm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/>
                  <p:cNvCxnSpPr>
                    <a:cxnSpLocks/>
                  </p:cNvCxnSpPr>
                  <p:nvPr/>
                </p:nvCxnSpPr>
                <p:spPr>
                  <a:xfrm>
                    <a:off x="11185879" y="1206196"/>
                    <a:ext cx="0" cy="175037"/>
                  </a:xfrm>
                  <a:prstGeom prst="line">
                    <a:avLst/>
                  </a:prstGeom>
                  <a:ln w="9525">
                    <a:solidFill>
                      <a:srgbClr val="FF335A"/>
                    </a:solidFill>
                    <a:prstDash val="solid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06" name="TextBox 105"/>
                <p:cNvSpPr txBox="1"/>
                <p:nvPr/>
              </p:nvSpPr>
              <p:spPr>
                <a:xfrm>
                  <a:off x="10380458" y="6317461"/>
                  <a:ext cx="63772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schemeClr val="bg1">
                          <a:lumMod val="8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mm</a:t>
                  </a:r>
                  <a:endParaRPr lang="en-US" i="1" dirty="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</p:grpSp>
      <p:sp>
        <p:nvSpPr>
          <p:cNvPr id="116" name="TextBox 115"/>
          <p:cNvSpPr txBox="1"/>
          <p:nvPr/>
        </p:nvSpPr>
        <p:spPr>
          <a:xfrm>
            <a:off x="437389" y="167635"/>
            <a:ext cx="9825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3F7A"/>
                </a:solidFill>
                <a:latin typeface="Euclid" panose="02020503060505020303" pitchFamily="18" charset="0"/>
              </a:rPr>
              <a:t>Demonstration of capture volume improvement</a:t>
            </a:r>
            <a:endParaRPr lang="en-US" sz="3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grpSp>
        <p:nvGrpSpPr>
          <p:cNvPr id="157" name="Group 156"/>
          <p:cNvGrpSpPr/>
          <p:nvPr/>
        </p:nvGrpSpPr>
        <p:grpSpPr>
          <a:xfrm>
            <a:off x="1601608" y="923887"/>
            <a:ext cx="9754313" cy="2947851"/>
            <a:chOff x="1601608" y="923887"/>
            <a:chExt cx="9754313" cy="2947851"/>
          </a:xfrm>
        </p:grpSpPr>
        <p:sp>
          <p:nvSpPr>
            <p:cNvPr id="8" name="TextBox 7"/>
            <p:cNvSpPr txBox="1"/>
            <p:nvPr/>
          </p:nvSpPr>
          <p:spPr>
            <a:xfrm>
              <a:off x="6214743" y="1143984"/>
              <a:ext cx="8451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4.038 </a:t>
              </a:r>
              <a:r>
                <a:rPr lang="en-US" sz="1600" i="1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 sz="1600" i="1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55" name="Group 154"/>
            <p:cNvGrpSpPr/>
            <p:nvPr/>
          </p:nvGrpSpPr>
          <p:grpSpPr>
            <a:xfrm>
              <a:off x="2147595" y="923887"/>
              <a:ext cx="1785420" cy="338554"/>
              <a:chOff x="1899945" y="923887"/>
              <a:chExt cx="1785420" cy="338554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2942854" y="923887"/>
                <a:ext cx="7425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sz="1600" i="1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endParaRPr lang="en-US" sz="1600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1899945" y="923887"/>
                <a:ext cx="7425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0.61 </a:t>
                </a:r>
                <a:r>
                  <a:rPr lang="en-US" sz="1600" i="1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endParaRPr lang="en-US" sz="1600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8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601608" y="1219978"/>
              <a:ext cx="652886" cy="2261413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663137" y="1390191"/>
              <a:ext cx="658877" cy="2288885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6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721372" y="1515650"/>
              <a:ext cx="678810" cy="2356088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5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grpSp>
          <p:nvGrpSpPr>
            <p:cNvPr id="156" name="Group 155"/>
            <p:cNvGrpSpPr/>
            <p:nvPr/>
          </p:nvGrpSpPr>
          <p:grpSpPr>
            <a:xfrm>
              <a:off x="3022818" y="1395687"/>
              <a:ext cx="7055263" cy="175037"/>
              <a:chOff x="2775168" y="1395687"/>
              <a:chExt cx="7055263" cy="175037"/>
            </a:xfrm>
          </p:grpSpPr>
          <p:cxnSp>
            <p:nvCxnSpPr>
              <p:cNvPr id="50" name="Straight Connector 49"/>
              <p:cNvCxnSpPr>
                <a:cxnSpLocks/>
              </p:cNvCxnSpPr>
              <p:nvPr/>
            </p:nvCxnSpPr>
            <p:spPr>
              <a:xfrm>
                <a:off x="9830431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>
              <a:xfrm flipH="1" flipV="1">
                <a:off x="2781346" y="1483205"/>
                <a:ext cx="7040880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none" w="med" len="med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cxnSpLocks/>
              </p:cNvCxnSpPr>
              <p:nvPr/>
            </p:nvCxnSpPr>
            <p:spPr>
              <a:xfrm>
                <a:off x="2775168" y="1395687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>
              <a:off x="9687136" y="1716185"/>
              <a:ext cx="1668785" cy="1321300"/>
              <a:chOff x="7994800" y="1716185"/>
              <a:chExt cx="1668785" cy="1321300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8097882" y="2668153"/>
                <a:ext cx="15284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180 </a:t>
                </a:r>
                <a:r>
                  <a:rPr lang="en-US" i="1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  <a:r>
                  <a:rPr lang="en-US">
                    <a:solidFill>
                      <a:schemeClr val="bg1">
                        <a:lumMod val="8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 F/8</a:t>
                </a:r>
                <a:endParaRPr lang="en-US" i="1" dirty="0">
                  <a:solidFill>
                    <a:schemeClr val="bg1">
                      <a:lumMod val="8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H="1">
                <a:off x="7994800" y="1716185"/>
                <a:ext cx="1668785" cy="929420"/>
              </a:xfrm>
              <a:prstGeom prst="rect">
                <a:avLst/>
              </a:prstGeom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</p:spPr>
          </p:pic>
        </p:grpSp>
        <p:grpSp>
          <p:nvGrpSpPr>
            <p:cNvPr id="154" name="Group 153"/>
            <p:cNvGrpSpPr/>
            <p:nvPr/>
          </p:nvGrpSpPr>
          <p:grpSpPr>
            <a:xfrm>
              <a:off x="1954821" y="1183840"/>
              <a:ext cx="2134452" cy="175037"/>
              <a:chOff x="5158192" y="2313063"/>
              <a:chExt cx="2134452" cy="175037"/>
            </a:xfrm>
          </p:grpSpPr>
          <p:cxnSp>
            <p:nvCxnSpPr>
              <p:cNvPr id="145" name="Straight Connector 144"/>
              <p:cNvCxnSpPr>
                <a:cxnSpLocks/>
              </p:cNvCxnSpPr>
              <p:nvPr/>
            </p:nvCxnSpPr>
            <p:spPr>
              <a:xfrm>
                <a:off x="6226379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Arrow Connector 145"/>
              <p:cNvCxnSpPr/>
              <p:nvPr/>
            </p:nvCxnSpPr>
            <p:spPr>
              <a:xfrm flipH="1">
                <a:off x="516373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/>
              <p:nvPr/>
            </p:nvCxnSpPr>
            <p:spPr>
              <a:xfrm flipH="1">
                <a:off x="6230287" y="2400581"/>
                <a:ext cx="1060704" cy="0"/>
              </a:xfrm>
              <a:prstGeom prst="straightConnector1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headEnd type="arrow" w="sm" len="sm"/>
                <a:tailEnd type="arrow" w="sm" len="sm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>
                <a:cxnSpLocks/>
              </p:cNvCxnSpPr>
              <p:nvPr/>
            </p:nvCxnSpPr>
            <p:spPr>
              <a:xfrm>
                <a:off x="7292644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>
                <a:cxnSpLocks/>
              </p:cNvCxnSpPr>
              <p:nvPr/>
            </p:nvCxnSpPr>
            <p:spPr>
              <a:xfrm>
                <a:off x="5158192" y="2313063"/>
                <a:ext cx="0" cy="175037"/>
              </a:xfrm>
              <a:prstGeom prst="line">
                <a:avLst/>
              </a:prstGeom>
              <a:ln w="9525">
                <a:solidFill>
                  <a:schemeClr val="bg1">
                    <a:lumMod val="65000"/>
                  </a:schemeClr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23638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37389" y="167635"/>
            <a:ext cx="5855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3F7A"/>
                </a:solidFill>
                <a:latin typeface="Euclid" panose="02020503060505020303" pitchFamily="18" charset="0"/>
              </a:rPr>
              <a:t>Conventional image capture</a:t>
            </a:r>
            <a:endParaRPr lang="en-US" sz="3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003561"/>
            <a:ext cx="9091259" cy="43558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oup 17"/>
          <p:cNvGrpSpPr/>
          <p:nvPr/>
        </p:nvGrpSpPr>
        <p:grpSpPr>
          <a:xfrm>
            <a:off x="1202730" y="4529439"/>
            <a:ext cx="9581398" cy="2039112"/>
            <a:chOff x="2235634" y="4531904"/>
            <a:chExt cx="9581398" cy="2039112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7" r="617"/>
            <a:stretch/>
          </p:blipFill>
          <p:spPr>
            <a:xfrm>
              <a:off x="2235634" y="4531904"/>
              <a:ext cx="3052563" cy="2039112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" r="88"/>
            <a:stretch/>
          </p:blipFill>
          <p:spPr>
            <a:xfrm>
              <a:off x="5506199" y="4531904"/>
              <a:ext cx="3047141" cy="2039112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4"/>
            <a:stretch/>
          </p:blipFill>
          <p:spPr>
            <a:xfrm>
              <a:off x="8770416" y="4533939"/>
              <a:ext cx="3046616" cy="20350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88870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2412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3F7A"/>
                </a:solidFill>
                <a:latin typeface="Euclid" panose="02020503060505020303" pitchFamily="18" charset="0"/>
              </a:rPr>
              <a:t>Focal stack</a:t>
            </a:r>
            <a:endParaRPr lang="en-US" sz="3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999" y="1835330"/>
            <a:ext cx="7840649" cy="332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09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7389" y="167635"/>
            <a:ext cx="3674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3F7A"/>
                </a:solidFill>
                <a:latin typeface="Euclid" panose="02020503060505020303" pitchFamily="18" charset="0"/>
              </a:rPr>
              <a:t>Composite image</a:t>
            </a:r>
            <a:endParaRPr lang="en-US" sz="3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93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197534" y="4065381"/>
            <a:ext cx="9581923" cy="2039112"/>
            <a:chOff x="2235634" y="1341029"/>
            <a:chExt cx="9581923" cy="203911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5634" y="1341029"/>
              <a:ext cx="3052563" cy="203911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6199" y="1344651"/>
              <a:ext cx="3047141" cy="203549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2000"/>
                      </a14:imgEffect>
                      <a14:imgEffect>
                        <a14:saturation sat="102000"/>
                      </a14:imgEffect>
                      <a14:imgEffect>
                        <a14:brightnessContrast contrast="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0416" y="1344651"/>
              <a:ext cx="3047141" cy="2035490"/>
            </a:xfrm>
            <a:prstGeom prst="rect">
              <a:avLst/>
            </a:prstGeom>
          </p:spPr>
        </p:pic>
      </p:grpSp>
      <p:grpSp>
        <p:nvGrpSpPr>
          <p:cNvPr id="29" name="Group 28"/>
          <p:cNvGrpSpPr/>
          <p:nvPr/>
        </p:nvGrpSpPr>
        <p:grpSpPr>
          <a:xfrm>
            <a:off x="2197534" y="1345642"/>
            <a:ext cx="9581398" cy="2039112"/>
            <a:chOff x="2235634" y="4531904"/>
            <a:chExt cx="9581398" cy="203911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7" r="617"/>
            <a:stretch/>
          </p:blipFill>
          <p:spPr>
            <a:xfrm>
              <a:off x="2235634" y="4531904"/>
              <a:ext cx="3052563" cy="2039112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" r="88"/>
            <a:stretch/>
          </p:blipFill>
          <p:spPr>
            <a:xfrm>
              <a:off x="5506199" y="4531904"/>
              <a:ext cx="3047141" cy="203911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4"/>
            <a:stretch/>
          </p:blipFill>
          <p:spPr>
            <a:xfrm>
              <a:off x="8770416" y="4533939"/>
              <a:ext cx="3046616" cy="2035042"/>
            </a:xfrm>
            <a:prstGeom prst="rect">
              <a:avLst/>
            </a:prstGeom>
          </p:spPr>
        </p:pic>
      </p:grpSp>
      <p:sp>
        <p:nvSpPr>
          <p:cNvPr id="30" name="TextBox 29"/>
          <p:cNvSpPr txBox="1"/>
          <p:nvPr/>
        </p:nvSpPr>
        <p:spPr>
          <a:xfrm>
            <a:off x="2709493" y="779976"/>
            <a:ext cx="17331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Near (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3.43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  <a:endParaRPr lang="en-US" sz="2000" b="1">
              <a:solidFill>
                <a:srgbClr val="1BEDE4"/>
              </a:solidFill>
              <a:latin typeface="Segoe UI Light" panose="020B050204020402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156344" y="779976"/>
            <a:ext cx="19463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Middle (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4.04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  <a:endParaRPr lang="en-US" sz="2000" b="1">
              <a:solidFill>
                <a:srgbClr val="1BEDE4"/>
              </a:solidFill>
              <a:latin typeface="Segoe UI Light" panose="020B0502040204020203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558872" y="779976"/>
            <a:ext cx="15247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Far (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4.65 </a:t>
            </a:r>
            <a:r>
              <a:rPr lang="en-US" sz="2000" b="1" i="1">
                <a:solidFill>
                  <a:srgbClr val="1BEDE4"/>
                </a:solidFill>
                <a:latin typeface="Segoe UI Light" panose="020B0502040204020203" pitchFamily="34" charset="0"/>
              </a:rPr>
              <a:t>m </a:t>
            </a:r>
            <a:r>
              <a:rPr lang="en-US" sz="2000" b="1">
                <a:solidFill>
                  <a:srgbClr val="1BEDE4"/>
                </a:solidFill>
                <a:latin typeface="Segoe UI Light" panose="020B0502040204020203" pitchFamily="34" charset="0"/>
              </a:rPr>
              <a:t>)</a:t>
            </a:r>
            <a:endParaRPr lang="en-US" sz="2000" b="1">
              <a:solidFill>
                <a:srgbClr val="1BEDE4"/>
              </a:solidFill>
              <a:latin typeface="Segoe UI Light" panose="020B0502040204020203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9682" y="1715678"/>
            <a:ext cx="2027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3A9AFF"/>
                </a:solidFill>
                <a:latin typeface="Segoe UI Light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Conventional @ F/8</a:t>
            </a:r>
            <a:endParaRPr lang="en-US" sz="2400" b="1">
              <a:solidFill>
                <a:srgbClr val="3A9AFF"/>
              </a:solidFill>
              <a:latin typeface="Segoe UI Light" panose="020B0502040204020203" pitchFamily="34" charset="0"/>
              <a:ea typeface="Segoe UI Symbol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69682" y="4761771"/>
            <a:ext cx="2065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3A9AFF"/>
                </a:solidFill>
                <a:latin typeface="Segoe UI Light" panose="020B0502040204020203" pitchFamily="34" charset="0"/>
                <a:ea typeface="Segoe UI Symbol" panose="020B0502040204020203" pitchFamily="34" charset="0"/>
                <a:cs typeface="Times New Roman" panose="02020603050405020304" pitchFamily="18" charset="0"/>
              </a:rPr>
              <a:t>Angular Focus Stacking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37389" y="167635"/>
            <a:ext cx="3459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3F7A"/>
                </a:solidFill>
                <a:latin typeface="Euclid" panose="02020503060505020303" pitchFamily="18" charset="0"/>
              </a:rPr>
              <a:t>A closer look …</a:t>
            </a:r>
            <a:endParaRPr lang="en-US" sz="3600" b="1" dirty="0">
              <a:solidFill>
                <a:srgbClr val="FF3F7A"/>
              </a:solidFill>
              <a:latin typeface="Euclid" panose="0202050306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5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09218" y="794746"/>
            <a:ext cx="7593804" cy="2916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9684576" y="1521804"/>
            <a:ext cx="1401852" cy="90386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426769" y="2202100"/>
            <a:ext cx="3403429" cy="1527302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3509216" y="2200023"/>
            <a:ext cx="259288" cy="1529379"/>
          </a:xfrm>
          <a:prstGeom prst="line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Group 6"/>
          <p:cNvGrpSpPr/>
          <p:nvPr/>
        </p:nvGrpSpPr>
        <p:grpSpPr>
          <a:xfrm>
            <a:off x="4623814" y="1265061"/>
            <a:ext cx="4662755" cy="175037"/>
            <a:chOff x="1008128" y="571168"/>
            <a:chExt cx="3077705" cy="115535"/>
          </a:xfrm>
        </p:grpSpPr>
        <p:cxnSp>
          <p:nvCxnSpPr>
            <p:cNvPr id="50" name="Straight Connector 49"/>
            <p:cNvCxnSpPr>
              <a:cxnSpLocks/>
            </p:cNvCxnSpPr>
            <p:nvPr/>
          </p:nvCxnSpPr>
          <p:spPr>
            <a:xfrm>
              <a:off x="4085833" y="5711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1008128" y="628935"/>
              <a:ext cx="3072384" cy="0"/>
            </a:xfrm>
            <a:prstGeom prst="straightConnector1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headEnd type="none" w="med" len="med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>
              <a:off x="1012433" y="5711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6982031" y="1041197"/>
            <a:ext cx="852913" cy="3497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4.038 </a:t>
            </a:r>
            <a:r>
              <a:rPr lang="en-US" sz="900" i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endParaRPr lang="en-US" sz="900" i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952487" y="779352"/>
            <a:ext cx="1371471" cy="429859"/>
            <a:chOff x="565011" y="612520"/>
            <a:chExt cx="905255" cy="283733"/>
          </a:xfrm>
        </p:grpSpPr>
        <p:cxnSp>
          <p:nvCxnSpPr>
            <p:cNvPr id="43" name="Straight Connector 42"/>
            <p:cNvCxnSpPr>
              <a:cxnSpLocks/>
            </p:cNvCxnSpPr>
            <p:nvPr/>
          </p:nvCxnSpPr>
          <p:spPr>
            <a:xfrm>
              <a:off x="1012433" y="78071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600230" y="832420"/>
              <a:ext cx="406400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>
              <a:off x="1006630" y="832420"/>
              <a:ext cx="390370" cy="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headEnd type="arrow" w="sm" len="sm"/>
              <a:tailEnd type="arrow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1399783" y="7743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cxnSpLocks/>
            </p:cNvCxnSpPr>
            <p:nvPr/>
          </p:nvCxnSpPr>
          <p:spPr>
            <a:xfrm>
              <a:off x="602857" y="774368"/>
              <a:ext cx="0" cy="11553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971411" y="612520"/>
              <a:ext cx="49885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0.61 </a:t>
              </a:r>
              <a:r>
                <a:rPr lang="en-US" sz="900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5011" y="612520"/>
              <a:ext cx="498855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0.61 </a:t>
              </a:r>
              <a:r>
                <a:rPr lang="en-US" sz="900" i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endParaRPr lang="en-US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9684576" y="2558439"/>
            <a:ext cx="1447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  <a:cs typeface="Times New Roman" panose="02020603050405020304" pitchFamily="18" charset="0"/>
              </a:rPr>
              <a:t>F = 180 mm,  Aperture = F/8.</a:t>
            </a:r>
            <a:endParaRPr lang="en-US" sz="1600" i="1" dirty="0">
              <a:solidFill>
                <a:schemeClr val="tx1">
                  <a:lumMod val="85000"/>
                  <a:lumOff val="15000"/>
                </a:schemeClr>
              </a:solidFill>
              <a:cs typeface="Times New Roman" panose="02020603050405020304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509216" y="3880577"/>
            <a:ext cx="7622992" cy="2737179"/>
            <a:chOff x="310525" y="2615823"/>
            <a:chExt cx="5031643" cy="1806706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0525" y="2616784"/>
              <a:ext cx="3512175" cy="1805745"/>
            </a:xfrm>
            <a:prstGeom prst="rect">
              <a:avLst/>
            </a:prstGeom>
            <a:ln w="12700">
              <a:solidFill>
                <a:srgbClr val="F5504E">
                  <a:alpha val="88000"/>
                </a:srgbClr>
              </a:solidFill>
            </a:ln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5"/>
            <a:srcRect t="1954" b="5495"/>
            <a:stretch/>
          </p:blipFill>
          <p:spPr>
            <a:xfrm>
              <a:off x="3997022" y="2615823"/>
              <a:ext cx="1325880" cy="816388"/>
            </a:xfrm>
            <a:prstGeom prst="rect">
              <a:avLst/>
            </a:prstGeom>
            <a:ln>
              <a:solidFill>
                <a:srgbClr val="33CCFF"/>
              </a:solidFill>
            </a:ln>
          </p:spPr>
        </p:pic>
        <p:sp>
          <p:nvSpPr>
            <p:cNvPr id="24" name="Rectangle 23"/>
            <p:cNvSpPr/>
            <p:nvPr/>
          </p:nvSpPr>
          <p:spPr>
            <a:xfrm>
              <a:off x="1287486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214586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011807" y="3486150"/>
              <a:ext cx="109514" cy="88900"/>
            </a:xfrm>
            <a:prstGeom prst="rect">
              <a:avLst/>
            </a:prstGeom>
            <a:noFill/>
            <a:ln>
              <a:solidFill>
                <a:srgbClr val="00FF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071688" y="3359150"/>
              <a:ext cx="142898" cy="95250"/>
            </a:xfrm>
            <a:prstGeom prst="rect">
              <a:avLst/>
            </a:prstGeom>
            <a:noFill/>
            <a:ln>
              <a:solidFill>
                <a:srgbClr val="33CC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nector: Elbow 27"/>
            <p:cNvCxnSpPr>
              <a:stCxn id="27" idx="0"/>
              <a:endCxn id="23" idx="1"/>
            </p:cNvCxnSpPr>
            <p:nvPr/>
          </p:nvCxnSpPr>
          <p:spPr>
            <a:xfrm rot="5400000" flipH="1" flipV="1">
              <a:off x="2902513" y="2264642"/>
              <a:ext cx="335133" cy="1853885"/>
            </a:xfrm>
            <a:prstGeom prst="bentConnector2">
              <a:avLst/>
            </a:prstGeom>
            <a:ln w="9525">
              <a:solidFill>
                <a:srgbClr val="33CCFF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1335882" y="3575050"/>
              <a:ext cx="2651760" cy="365760"/>
              <a:chOff x="1335882" y="3232150"/>
              <a:chExt cx="2651760" cy="365760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>
                <a:off x="1335882" y="3595688"/>
                <a:ext cx="2651760" cy="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>
                <a:stCxn id="24" idx="2"/>
              </p:cNvCxnSpPr>
              <p:nvPr/>
            </p:nvCxnSpPr>
            <p:spPr>
              <a:xfrm flipH="1">
                <a:off x="1338263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flipH="1">
                <a:off x="2266951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flipH="1">
                <a:off x="3064670" y="3232150"/>
                <a:ext cx="0" cy="365760"/>
              </a:xfrm>
              <a:prstGeom prst="line">
                <a:avLst/>
              </a:prstGeom>
              <a:ln w="9525">
                <a:solidFill>
                  <a:srgbClr val="00FF99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3939393" y="3237909"/>
              <a:ext cx="694626" cy="152363"/>
              <a:chOff x="3926693" y="3237909"/>
              <a:chExt cx="694626" cy="152363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451808" y="3243257"/>
                <a:ext cx="169511" cy="124350"/>
                <a:chOff x="4165142" y="5047882"/>
                <a:chExt cx="186168" cy="212513"/>
              </a:xfrm>
            </p:grpSpPr>
            <p:cxnSp>
              <p:nvCxnSpPr>
                <p:cNvPr id="37" name="Straight Connector 36"/>
                <p:cNvCxnSpPr/>
                <p:nvPr/>
              </p:nvCxnSpPr>
              <p:spPr>
                <a:xfrm>
                  <a:off x="4165142" y="5260395"/>
                  <a:ext cx="86818" cy="0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Arrow Connector 37"/>
                <p:cNvCxnSpPr/>
                <p:nvPr/>
              </p:nvCxnSpPr>
              <p:spPr>
                <a:xfrm flipV="1">
                  <a:off x="4251960" y="5047882"/>
                  <a:ext cx="99350" cy="212513"/>
                </a:xfrm>
                <a:prstGeom prst="straightConnector1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headEnd w="sm" len="sm"/>
                  <a:tailEnd type="triangle" w="sm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6" name="TextBox 35"/>
              <p:cNvSpPr txBox="1"/>
              <p:nvPr/>
            </p:nvSpPr>
            <p:spPr>
              <a:xfrm>
                <a:off x="3926693" y="3237909"/>
                <a:ext cx="635109" cy="1523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Ø</a:t>
                </a:r>
                <a:r>
                  <a:rPr lang="en-US"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11 </a:t>
                </a:r>
                <a:r>
                  <a:rPr lang="en-US" sz="900" i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mm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 rotWithShape="1">
            <a:blip r:embed="rId6"/>
            <a:srcRect r="31568" b="36401"/>
            <a:stretch/>
          </p:blipFill>
          <p:spPr>
            <a:xfrm>
              <a:off x="3997022" y="3503140"/>
              <a:ext cx="1326217" cy="919389"/>
            </a:xfrm>
            <a:prstGeom prst="rect">
              <a:avLst/>
            </a:prstGeom>
            <a:ln>
              <a:solidFill>
                <a:srgbClr val="00FF99"/>
              </a:solidFill>
            </a:ln>
          </p:spPr>
        </p:pic>
        <p:grpSp>
          <p:nvGrpSpPr>
            <p:cNvPr id="32" name="Group 31"/>
            <p:cNvGrpSpPr/>
            <p:nvPr/>
          </p:nvGrpSpPr>
          <p:grpSpPr>
            <a:xfrm>
              <a:off x="4707059" y="4178299"/>
              <a:ext cx="635109" cy="230832"/>
              <a:chOff x="4694359" y="3835399"/>
              <a:chExt cx="635109" cy="230832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4826000" y="3854449"/>
                <a:ext cx="447688" cy="190643"/>
              </a:xfrm>
              <a:prstGeom prst="rect">
                <a:avLst/>
              </a:prstGeom>
              <a:solidFill>
                <a:schemeClr val="bg1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4694359" y="3835399"/>
                <a:ext cx="635109" cy="2308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sz="9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lp/mm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710782" y="1316799"/>
            <a:ext cx="1827015" cy="2487676"/>
            <a:chOff x="3592588" y="5289027"/>
            <a:chExt cx="1205942" cy="1642019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592588" y="5289027"/>
              <a:ext cx="430945" cy="1400309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3974713" y="5394426"/>
              <a:ext cx="434899" cy="1417320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0" b="98499" l="6015" r="96241">
                          <a14:foregroundMark x1="43985" y1="5658" x2="49624" y2="13857"/>
                          <a14:foregroundMark x1="47368" y1="16975" x2="49624" y2="30023"/>
                          <a14:foregroundMark x1="60526" y1="24134" x2="53759" y2="37182"/>
                          <a14:foregroundMark x1="20301" y1="35797" x2="16917" y2="48152"/>
                          <a14:foregroundMark x1="59398" y1="43995" x2="68421" y2="76674"/>
                          <a14:foregroundMark x1="14662" y1="51617" x2="15789" y2="56005"/>
                          <a14:foregroundMark x1="41729" y1="51963" x2="38346" y2="75982"/>
                          <a14:foregroundMark x1="34962" y1="94804" x2="46241" y2="90993"/>
                          <a14:foregroundMark x1="69549" y1="95843" x2="77444" y2="93418"/>
                          <a14:foregroundMark x1="72932" y1="19400" x2="83083" y2="31640"/>
                          <a14:foregroundMark x1="81955" y1="31986" x2="84211" y2="37875"/>
                          <a14:foregroundMark x1="74060" y1="20323" x2="79699" y2="21016"/>
                          <a14:foregroundMark x1="83459" y1="51501" x2="82707" y2="54388"/>
                          <a14:foregroundMark x1="79699" y1="55081" x2="76692" y2="56351"/>
                          <a14:foregroundMark x1="91729" y1="36721" x2="91729" y2="40531"/>
                          <a14:foregroundMark x1="22932" y1="53349" x2="22180" y2="54965"/>
                          <a14:foregroundMark x1="82331" y1="21709" x2="81955" y2="22171"/>
                          <a14:foregroundMark x1="42105" y1="17321" x2="39098" y2="18014"/>
                          <a14:foregroundMark x1="16541" y1="36143" x2="16541" y2="37644"/>
                          <a14:backgroundMark x1="36090" y1="34296" x2="36090" y2="34296"/>
                          <a14:backgroundMark x1="74060" y1="37529" x2="74060" y2="37529"/>
                          <a14:backgroundMark x1="70301" y1="33372" x2="70301" y2="33372"/>
                          <a14:backgroundMark x1="74060" y1="39607" x2="74060" y2="39607"/>
                          <a14:backgroundMark x1="74436" y1="41801" x2="74436" y2="41801"/>
                          <a14:backgroundMark x1="74436" y1="42610" x2="74436" y2="42610"/>
                          <a14:backgroundMark x1="76336" y1="44162" x2="76336" y2="44162"/>
                          <a14:backgroundMark x1="76336" y1="45431" x2="76336" y2="45431"/>
                          <a14:backgroundMark x1="26718" y1="48731" x2="26718" y2="48731"/>
                          <a14:backgroundMark x1="26718" y1="54061" x2="26718" y2="54061"/>
                          <a14:backgroundMark x1="74046" y1="57360" x2="74046" y2="57360"/>
                          <a14:backgroundMark x1="71756" y1="30203" x2="71756" y2="30203"/>
                          <a14:backgroundMark x1="74046" y1="52792" x2="74046" y2="52792"/>
                          <a14:backgroundMark x1="73282" y1="54061" x2="73282" y2="54061"/>
                          <a14:backgroundMark x1="74046" y1="55584" x2="74046" y2="55584"/>
                        </a14:backgroundRemoval>
                      </a14:imgEffect>
                      <a14:imgEffect>
                        <a14:sharpenSoften amount="5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350474" y="5472113"/>
              <a:ext cx="448056" cy="1458933"/>
            </a:xfrm>
            <a:prstGeom prst="rect">
              <a:avLst/>
            </a:prstGeo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isometricRightUp"/>
              <a:lightRig rig="threePt" dir="t"/>
            </a:scene3d>
          </p:spPr>
        </p:pic>
      </p:grpSp>
      <p:sp>
        <p:nvSpPr>
          <p:cNvPr id="14" name="Rectangle 13"/>
          <p:cNvSpPr/>
          <p:nvPr/>
        </p:nvSpPr>
        <p:spPr>
          <a:xfrm>
            <a:off x="3768504" y="1497387"/>
            <a:ext cx="1658838" cy="702636"/>
          </a:xfrm>
          <a:prstGeom prst="rect">
            <a:avLst/>
          </a:prstGeom>
          <a:noFill/>
          <a:ln w="9525">
            <a:solidFill>
              <a:srgbClr val="F5504E">
                <a:alpha val="88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8093376" y="1285476"/>
            <a:ext cx="126499" cy="147201"/>
            <a:chOff x="3917000" y="718099"/>
            <a:chExt cx="83497" cy="97162"/>
          </a:xfrm>
        </p:grpSpPr>
        <p:cxnSp>
          <p:nvCxnSpPr>
            <p:cNvPr id="16" name="Straight Connector 15"/>
            <p:cNvCxnSpPr/>
            <p:nvPr/>
          </p:nvCxnSpPr>
          <p:spPr>
            <a:xfrm flipH="1">
              <a:off x="3928112" y="723821"/>
              <a:ext cx="55880" cy="9144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917000" y="718099"/>
              <a:ext cx="55880" cy="9144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3944617" y="718099"/>
              <a:ext cx="55880" cy="91440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5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59" y="4242834"/>
            <a:ext cx="2743148" cy="152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3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FE49D25-79C8-4888-9EB9-19BA059167A3}" vid="{78DBDD59-95E7-469D-B730-1BFC898E9D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364</TotalTime>
  <Words>89</Words>
  <Application>Microsoft Office PowerPoint</Application>
  <PresentationFormat>Widescreen</PresentationFormat>
  <Paragraphs>30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Euclid</vt:lpstr>
      <vt:lpstr>Segoe UI Light</vt:lpstr>
      <vt:lpstr>Segoe UI 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 Sinharoy</dc:creator>
  <cp:lastModifiedBy>Indranil Sinharoy</cp:lastModifiedBy>
  <cp:revision>30</cp:revision>
  <dcterms:created xsi:type="dcterms:W3CDTF">2016-11-16T03:12:58Z</dcterms:created>
  <dcterms:modified xsi:type="dcterms:W3CDTF">2016-11-16T22:18:34Z</dcterms:modified>
</cp:coreProperties>
</file>

<file path=docProps/thumbnail.jpeg>
</file>